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272" r:id="rId3"/>
    <p:sldId id="311" r:id="rId4"/>
    <p:sldId id="310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3" r:id="rId14"/>
    <p:sldId id="324" r:id="rId1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90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 autoAdjust="0"/>
    <p:restoredTop sz="94721"/>
  </p:normalViewPr>
  <p:slideViewPr>
    <p:cSldViewPr>
      <p:cViewPr>
        <p:scale>
          <a:sx n="135" d="100"/>
          <a:sy n="135" d="100"/>
        </p:scale>
        <p:origin x="856" y="328"/>
      </p:cViewPr>
      <p:guideLst>
        <p:guide orient="horz" pos="1590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8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4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>
            <a:fillRect/>
          </a:stretch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/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/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/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/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/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/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/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/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/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/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/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/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/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/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/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/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/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/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/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/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/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MS PGothic" panose="020B0600070205080204" charset="-128"/>
                <a:cs typeface="MS PGothic" panose="020B0600070205080204" charset="-128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8 December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/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5" tIns="45722" rIns="91445" bIns="45722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355" indent="-300355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6.xml"/><Relationship Id="rId26" Type="http://schemas.openxmlformats.org/officeDocument/2006/relationships/theme" Target="../theme/theme2.xml"/><Relationship Id="rId27" Type="http://schemas.openxmlformats.org/officeDocument/2006/relationships/image" Target="../media/image2.jpeg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0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9050" rIns="0" bIns="19050" numCol="1" anchor="ctr" anchorCtr="1" compatLnSpc="1"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December 8, 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355" indent="-300355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355" indent="-300355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355" indent="-300355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355" indent="-300355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8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32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70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6155" indent="-300355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1.jpe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0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9050" y="1752600"/>
            <a:ext cx="6978650" cy="1028700"/>
          </a:xfrm>
        </p:spPr>
        <p:txBody>
          <a:bodyPr/>
          <a:lstStyle/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32710" y="3435350"/>
            <a:ext cx="3877945" cy="656590"/>
          </a:xfrm>
        </p:spPr>
        <p:txBody>
          <a:bodyPr/>
          <a:lstStyle/>
          <a:p>
            <a:pPr algn="ctr"/>
            <a:r>
              <a:rPr lang="en-US" altLang="zh-CN" sz="1800" dirty="0" smtClean="0">
                <a:solidFill>
                  <a:schemeClr val="tx1"/>
                </a:solidFill>
              </a:rPr>
              <a:t>Group 3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71600" y="1986974"/>
            <a:ext cx="61926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 dirty="0"/>
              <a:t>PID: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800" dirty="0"/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err="1"/>
              <a:t>Setpoint</a:t>
            </a:r>
            <a:r>
              <a:rPr kumimoji="0" lang="en-US" altLang="zh-CN" sz="1800" dirty="0"/>
              <a:t> (desired output),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Input (real data),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Output (applied data through PID)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800" dirty="0"/>
          </a:p>
        </p:txBody>
      </p:sp>
      <p:pic>
        <p:nvPicPr>
          <p:cNvPr id="8" name="图片 7" descr="Screen Shot 2016-10-31 at 16.01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41" y="1491630"/>
            <a:ext cx="3927318" cy="29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045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1705"/>
            <a:ext cx="6264696" cy="38603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1246" y="2295570"/>
            <a:ext cx="14782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Localization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 bwMode="auto">
          <a:xfrm>
            <a:off x="244776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94924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447764" y="4328006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7006368" y="4328006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006368" y="283989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447764" y="2750617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239198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4031940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4787044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90592" y="1295829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6245696" y="1303670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3239198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4031940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787044" y="433743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5490592" y="4329592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6245696" y="4337433"/>
            <a:ext cx="179040" cy="14401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088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ea typeface="Calibri" charset="0"/>
                <a:cs typeface="Calibri" charset="0"/>
              </a:rPr>
              <a:t>Design Details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1208867"/>
            <a:ext cx="6948264" cy="36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971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059832" y="267494"/>
            <a:ext cx="3024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ea typeface="Calibri" charset="0"/>
                <a:cs typeface="Calibri" charset="0"/>
              </a:rPr>
              <a:t>Challenges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5856" y="1546579"/>
            <a:ext cx="23475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Delay of the RSS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75856" y="2287565"/>
            <a:ext cx="2523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Keyboard Control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75064" y="3021873"/>
            <a:ext cx="23222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Elevator Corner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75064" y="3762859"/>
            <a:ext cx="20617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dirty="0" smtClean="0"/>
              <a:t>Range of WIFI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866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图片 4" descr="50x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1" y="225185"/>
            <a:ext cx="1041632" cy="1041632"/>
          </a:xfrm>
          <a:prstGeom prst="rect">
            <a:avLst/>
          </a:prstGeom>
        </p:spPr>
      </p:pic>
      <p:pic>
        <p:nvPicPr>
          <p:cNvPr id="9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08" y="190543"/>
            <a:ext cx="903608" cy="1119375"/>
          </a:xfrm>
          <a:prstGeom prst="rect">
            <a:avLst/>
          </a:prstGeom>
        </p:spPr>
      </p:pic>
      <p:pic>
        <p:nvPicPr>
          <p:cNvPr id="10" name="Shape 91" descr="1473187850_200.pn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69" y="212697"/>
            <a:ext cx="777726" cy="107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ontent Placeholder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45209"/>
              </p:ext>
            </p:extLst>
          </p:nvPr>
        </p:nvGraphicFramePr>
        <p:xfrm>
          <a:off x="1060243" y="1309918"/>
          <a:ext cx="7015580" cy="3566088"/>
        </p:xfrm>
        <a:graphic>
          <a:graphicData uri="http://schemas.openxmlformats.org/drawingml/2006/table">
            <a:tbl>
              <a:tblPr/>
              <a:tblGrid>
                <a:gridCol w="1403116"/>
                <a:gridCol w="1403116"/>
                <a:gridCol w="1403116"/>
                <a:gridCol w="1403116"/>
                <a:gridCol w="1403116"/>
              </a:tblGrid>
              <a:tr h="58355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Yao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Aoshuang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Wang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Yixuan Huang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Luo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2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3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4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5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6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7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  <a:tr h="35742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Challenge 8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Presenter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C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5615148" y="190543"/>
            <a:ext cx="809303" cy="109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66356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pic>
        <p:nvPicPr>
          <p:cNvPr id="14" name="图片 4" descr="50x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7382"/>
            <a:ext cx="1571625" cy="1570038"/>
          </a:xfrm>
          <a:prstGeom prst="rect">
            <a:avLst/>
          </a:prstGeom>
        </p:spPr>
      </p:pic>
      <p:pic>
        <p:nvPicPr>
          <p:cNvPr id="16" name="Picture Placeholder 14" descr="20150929_020111064_iOS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4196"/>
            <a:ext cx="1272410" cy="1576240"/>
          </a:xfrm>
          <a:prstGeom prst="rect">
            <a:avLst/>
          </a:prstGeom>
          <a:noFill/>
          <a:ln w="82550" cap="sq">
            <a:solidFill>
              <a:srgbClr val="EAEAEA"/>
            </a:solidFill>
            <a:miter lim="800000"/>
            <a:headEnd/>
            <a:tailEnd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4192" r="-1031"/>
          <a:stretch>
            <a:fillRect/>
          </a:stretch>
        </p:blipFill>
        <p:spPr bwMode="auto">
          <a:xfrm>
            <a:off x="5322396" y="7382"/>
            <a:ext cx="123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hape 91" descr="1473187850_200.pn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81" y="5795"/>
            <a:ext cx="1248819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572539"/>
              </p:ext>
            </p:extLst>
          </p:nvPr>
        </p:nvGraphicFramePr>
        <p:xfrm>
          <a:off x="53752" y="2499742"/>
          <a:ext cx="9036496" cy="2197908"/>
        </p:xfrm>
        <a:graphic>
          <a:graphicData uri="http://schemas.openxmlformats.org/drawingml/2006/table">
            <a:tbl>
              <a:tblPr/>
              <a:tblGrid>
                <a:gridCol w="256587"/>
                <a:gridCol w="2264090"/>
                <a:gridCol w="2161700"/>
                <a:gridCol w="2255132"/>
                <a:gridCol w="2098987"/>
              </a:tblGrid>
              <a:tr h="35860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Yao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Aoshuang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Wang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Yixuan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 Huang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Lan Luo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16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571500" indent="-5715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  <a:cs typeface="+mn-cs"/>
                        </a:rPr>
                        <a:t>Program 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Damascus" charset="-78"/>
                          <a:cs typeface="Damascus" charset="-78"/>
                        </a:rPr>
                        <a:t>utonomous 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Webpage Design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  <a:cs typeface="+mn-cs"/>
                        </a:rPr>
                        <a:t>Program 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Damascus" charset="-78"/>
                          <a:cs typeface="Damascus" charset="-78"/>
                        </a:rPr>
                        <a:t>utonomous 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zh-CN" sz="1600" b="0" kern="1200" baseline="0" dirty="0" smtClean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Damascus" charset="-78"/>
                        <a:cs typeface="Damascus" charset="-78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  <a:cs typeface="+mn-cs"/>
                        </a:rPr>
                        <a:t>Video Streaming</a:t>
                      </a:r>
                      <a:endParaRPr kumimoji="1" lang="zh-CN" altLang="en-US" sz="1600" b="0" kern="1200" dirty="0" smtClean="0">
                        <a:solidFill>
                          <a:schemeClr val="tx1"/>
                        </a:solidFill>
                        <a:latin typeface="Tw Cen MT" panose="020B0602020104020603" pitchFamily="34" charset="0"/>
                        <a:ea typeface="SimSun" panose="02010600030101010101" pitchFamily="2" charset="-122"/>
                        <a:cs typeface="+mn-cs"/>
                      </a:endParaRPr>
                    </a:p>
                    <a:p>
                      <a:pPr marL="342900" marR="0" lvl="0" indent="-3429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Hardware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Access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Webpage Design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SimSun" panose="02010600030101010101" pitchFamily="2" charset="-122"/>
                        </a:rPr>
                        <a:t>Localization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SimSun" panose="02010600030101010101" pitchFamily="2" charset="-122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ts val="5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  <a:ea typeface="SimSun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Program Writing(A</a:t>
                      </a: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utonomous Driving</a:t>
                      </a:r>
                      <a:r>
                        <a:rPr kumimoji="1" lang="en-US" altLang="zh-CN" sz="16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Damascus" charset="-78"/>
                          <a:cs typeface="Damascus" charset="-78"/>
                        </a:rPr>
                        <a:t> &amp; Manual Control)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zh-CN" sz="16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Damascus" charset="-78"/>
                        <a:cs typeface="Damascus" charset="-78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zh-CN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SimSun" panose="02010600030101010101" pitchFamily="2" charset="-122"/>
                          <a:cs typeface="+mn-cs"/>
                        </a:rPr>
                        <a:t>Video Streaming</a:t>
                      </a:r>
                      <a:endParaRPr kumimoji="1"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910889" y="411510"/>
            <a:ext cx="1322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Devices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11" name="Picture 14" descr="C:\Users\HL\Downloads\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76" y="1070246"/>
            <a:ext cx="1881937" cy="12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325741" y="2398398"/>
            <a:ext cx="980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/>
              <a:t>Laptop</a:t>
            </a: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09" y="1080218"/>
            <a:ext cx="1574115" cy="130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4342563" y="2363286"/>
            <a:ext cx="763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/>
              <a:t>Router</a:t>
            </a: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7108030" y="2399430"/>
            <a:ext cx="1023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/>
              <a:t>Auto-Car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78465" y="866373"/>
            <a:ext cx="1283068" cy="17107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94" y="2802842"/>
            <a:ext cx="1905219" cy="1428914"/>
          </a:xfrm>
          <a:prstGeom prst="rect">
            <a:avLst/>
          </a:prstGeom>
        </p:spPr>
      </p:pic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729460" y="4266868"/>
            <a:ext cx="2149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Router </a:t>
            </a:r>
            <a:r>
              <a:rPr kumimoji="0" lang="en-US" altLang="zh-CN" sz="1800" dirty="0" err="1" smtClean="0"/>
              <a:t>Xbee</a:t>
            </a:r>
            <a:r>
              <a:rPr kumimoji="0" lang="en-US" altLang="zh-CN" sz="1800" dirty="0" smtClean="0"/>
              <a:t>(Arduino)</a:t>
            </a:r>
            <a:endParaRPr kumimoji="0" lang="en-US" altLang="zh-CN" sz="1800" dirty="0"/>
          </a:p>
        </p:txBody>
      </p:sp>
      <p:pic>
        <p:nvPicPr>
          <p:cNvPr id="2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60" y="2786465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6938369" y="4266868"/>
            <a:ext cx="1363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Raspberry Pi</a:t>
            </a:r>
            <a:endParaRPr kumimoji="0" lang="en-US" altLang="zh-CN" sz="18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974236" y="2517689"/>
            <a:ext cx="1500244" cy="2000325"/>
          </a:xfrm>
          <a:prstGeom prst="rect">
            <a:avLst/>
          </a:prstGeom>
        </p:spPr>
      </p:pic>
      <p:sp>
        <p:nvSpPr>
          <p:cNvPr id="27" name="TextBox 2"/>
          <p:cNvSpPr txBox="1">
            <a:spLocks noChangeArrowheads="1"/>
          </p:cNvSpPr>
          <p:nvPr/>
        </p:nvSpPr>
        <p:spPr bwMode="auto">
          <a:xfrm>
            <a:off x="3804075" y="4302530"/>
            <a:ext cx="1840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Coordinator </a:t>
            </a:r>
            <a:r>
              <a:rPr kumimoji="0" lang="en-US" altLang="zh-CN" sz="1800" dirty="0" err="1" smtClean="0"/>
              <a:t>Xbee</a:t>
            </a:r>
            <a:endParaRPr kumimoji="0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87473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3913005" y="411510"/>
            <a:ext cx="131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 charset="0"/>
              </a:rPr>
              <a:t>Sensors</a:t>
            </a:r>
            <a:r>
              <a:rPr lang="en-US" altLang="zh-CN" dirty="0">
                <a:ea typeface="宋体" charset="0"/>
              </a:rPr>
              <a:t>	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99" y="1275606"/>
            <a:ext cx="1820801" cy="24277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18871" y="3703340"/>
            <a:ext cx="989856" cy="847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Lidar </a:t>
            </a:r>
          </a:p>
          <a:p>
            <a:r>
              <a:rPr lang="en-US" altLang="zh-CN" sz="2400" dirty="0" smtClean="0"/>
              <a:t>(front)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60" y="1608643"/>
            <a:ext cx="2348880" cy="17616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80420" y="3703340"/>
            <a:ext cx="2583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Lidar </a:t>
            </a:r>
          </a:p>
          <a:p>
            <a:r>
              <a:rPr lang="en-US" altLang="zh-CN" sz="2400" dirty="0" smtClean="0"/>
              <a:t>(one for each sides)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40" y="1275606"/>
            <a:ext cx="1820801" cy="242773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13310" y="3719889"/>
            <a:ext cx="2268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Vedio</a:t>
            </a:r>
            <a:r>
              <a:rPr lang="en-US" altLang="zh-CN" sz="2400" dirty="0" smtClean="0"/>
              <a:t> Camera </a:t>
            </a:r>
            <a:endParaRPr lang="en-US" altLang="zh-CN" sz="2400" dirty="0"/>
          </a:p>
          <a:p>
            <a:r>
              <a:rPr lang="en-US" altLang="zh-CN" sz="2400" dirty="0" smtClean="0"/>
              <a:t>(FPV)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948293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9228" y="1203598"/>
            <a:ext cx="2831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  <a:ea typeface="Damascus" charset="-78"/>
                <a:cs typeface="Damascus" charset="-78"/>
              </a:rPr>
              <a:t>Autonomous Driving</a:t>
            </a:r>
            <a:endParaRPr lang="zh-CN" altLang="en-US" sz="2000" b="1" dirty="0">
              <a:solidFill>
                <a:schemeClr val="tx1"/>
              </a:solidFill>
              <a:latin typeface="+mn-lt"/>
              <a:ea typeface="Damascus" charset="-78"/>
              <a:cs typeface="Damascus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4" y="1710370"/>
            <a:ext cx="1165691" cy="15542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839" y="3428998"/>
            <a:ext cx="1108361" cy="1477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3" y="1756663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768" y="3668784"/>
            <a:ext cx="1390464" cy="10428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89" y="3428997"/>
            <a:ext cx="1149891" cy="1533187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 bwMode="auto">
          <a:xfrm>
            <a:off x="2590800" y="2139702"/>
            <a:ext cx="1285968" cy="0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直线箭头连接符 13"/>
          <p:cNvCxnSpPr/>
          <p:nvPr/>
        </p:nvCxnSpPr>
        <p:spPr bwMode="auto">
          <a:xfrm flipH="1" flipV="1">
            <a:off x="2537216" y="2595969"/>
            <a:ext cx="1339552" cy="8384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5508104" y="1756663"/>
            <a:ext cx="1152128" cy="455047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线箭头连接符 17"/>
          <p:cNvCxnSpPr/>
          <p:nvPr/>
        </p:nvCxnSpPr>
        <p:spPr bwMode="auto">
          <a:xfrm>
            <a:off x="5508104" y="2715766"/>
            <a:ext cx="1296144" cy="50236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线箭头连接符 19"/>
          <p:cNvCxnSpPr/>
          <p:nvPr/>
        </p:nvCxnSpPr>
        <p:spPr bwMode="auto">
          <a:xfrm flipV="1">
            <a:off x="3186544" y="3114922"/>
            <a:ext cx="717140" cy="690971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3" name="直线箭头连接符 22"/>
          <p:cNvCxnSpPr/>
          <p:nvPr/>
        </p:nvCxnSpPr>
        <p:spPr bwMode="auto">
          <a:xfrm flipH="1" flipV="1">
            <a:off x="4586280" y="3261330"/>
            <a:ext cx="7628" cy="410749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6" name="直线箭头连接符 25"/>
          <p:cNvCxnSpPr/>
          <p:nvPr/>
        </p:nvCxnSpPr>
        <p:spPr bwMode="auto">
          <a:xfrm flipH="1" flipV="1">
            <a:off x="5184568" y="3105652"/>
            <a:ext cx="645434" cy="638538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0" name="文本框 29"/>
          <p:cNvSpPr txBox="1"/>
          <p:nvPr/>
        </p:nvSpPr>
        <p:spPr>
          <a:xfrm>
            <a:off x="6391476" y="1388264"/>
            <a:ext cx="14590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ESC(Speed)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4248" y="2533135"/>
            <a:ext cx="2235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Wheels(Direction)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554833" y="2212806"/>
            <a:ext cx="92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Controls</a:t>
            </a:r>
            <a:endParaRPr kumimoji="1" lang="zh-CN" altLang="en-US" sz="1600" dirty="0"/>
          </a:p>
        </p:txBody>
      </p:sp>
      <p:sp>
        <p:nvSpPr>
          <p:cNvPr id="38" name="TextBox 2"/>
          <p:cNvSpPr txBox="1">
            <a:spLocks noChangeArrowheads="1"/>
          </p:cNvSpPr>
          <p:nvPr/>
        </p:nvSpPr>
        <p:spPr bwMode="auto">
          <a:xfrm>
            <a:off x="3651715" y="1258851"/>
            <a:ext cx="1840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Coordinator </a:t>
            </a:r>
            <a:r>
              <a:rPr kumimoji="0" lang="en-US" altLang="zh-CN" sz="1800" dirty="0" err="1" smtClean="0"/>
              <a:t>Xbee</a:t>
            </a:r>
            <a:endParaRPr kumimoji="0" lang="en-US" altLang="zh-CN" sz="1800" dirty="0"/>
          </a:p>
        </p:txBody>
      </p:sp>
      <p:sp>
        <p:nvSpPr>
          <p:cNvPr id="39" name="TextBox 2"/>
          <p:cNvSpPr txBox="1">
            <a:spLocks noChangeArrowheads="1"/>
          </p:cNvSpPr>
          <p:nvPr/>
        </p:nvSpPr>
        <p:spPr bwMode="auto">
          <a:xfrm>
            <a:off x="652581" y="3218331"/>
            <a:ext cx="1363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w Cen MT" charset="0"/>
                <a:ea typeface="SimSun" charset="-122"/>
                <a:cs typeface="宋体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Tw Cen MT" charset="0"/>
                <a:ea typeface="SimSun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Tw Cen MT" charset="0"/>
                <a:ea typeface="SimSun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umimoji="1" sz="1400">
                <a:solidFill>
                  <a:schemeClr val="tx1"/>
                </a:solidFill>
                <a:latin typeface="Tw Cen MT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dirty="0" smtClean="0"/>
              <a:t>Raspberry Pi</a:t>
            </a:r>
            <a:endParaRPr kumimoji="0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2058966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1203598"/>
            <a:ext cx="1882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b="1" dirty="0" smtClean="0">
                <a:latin typeface="+mn-lt"/>
              </a:rPr>
              <a:t>Localization</a:t>
            </a:r>
            <a:endParaRPr kumimoji="1" lang="zh-CN" altLang="en-US" sz="2000" b="1" dirty="0">
              <a:latin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4" y="1779662"/>
            <a:ext cx="1165691" cy="1554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26" y="1846585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556471"/>
            <a:ext cx="1219350" cy="9145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703734"/>
            <a:ext cx="1219350" cy="9145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998260"/>
            <a:ext cx="1219350" cy="9145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850997"/>
            <a:ext cx="1219350" cy="914512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 bwMode="auto">
          <a:xfrm flipH="1" flipV="1">
            <a:off x="5292080" y="2160990"/>
            <a:ext cx="1929325" cy="838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直线箭头连接符 18"/>
          <p:cNvCxnSpPr/>
          <p:nvPr/>
        </p:nvCxnSpPr>
        <p:spPr bwMode="auto">
          <a:xfrm flipH="1" flipV="1">
            <a:off x="5292080" y="3003798"/>
            <a:ext cx="1929325" cy="33850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线箭头连接符 19"/>
          <p:cNvCxnSpPr/>
          <p:nvPr/>
        </p:nvCxnSpPr>
        <p:spPr bwMode="auto">
          <a:xfrm flipH="1">
            <a:off x="5292080" y="1139974"/>
            <a:ext cx="1930896" cy="7890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线箭头连接符 21"/>
          <p:cNvCxnSpPr/>
          <p:nvPr/>
        </p:nvCxnSpPr>
        <p:spPr bwMode="auto">
          <a:xfrm flipH="1" flipV="1">
            <a:off x="4932040" y="3471158"/>
            <a:ext cx="2289366" cy="1053193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线箭头连接符 23"/>
          <p:cNvCxnSpPr/>
          <p:nvPr/>
        </p:nvCxnSpPr>
        <p:spPr bwMode="auto">
          <a:xfrm flipV="1">
            <a:off x="2915816" y="2139702"/>
            <a:ext cx="960952" cy="212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直线箭头连接符 26"/>
          <p:cNvCxnSpPr/>
          <p:nvPr/>
        </p:nvCxnSpPr>
        <p:spPr bwMode="auto">
          <a:xfrm flipH="1">
            <a:off x="2915816" y="2989905"/>
            <a:ext cx="960952" cy="13893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0" name="文本框 29"/>
          <p:cNvSpPr txBox="1"/>
          <p:nvPr/>
        </p:nvSpPr>
        <p:spPr>
          <a:xfrm>
            <a:off x="5746634" y="1779662"/>
            <a:ext cx="102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RSSI Value</a:t>
            </a:r>
            <a:endParaRPr kumimoji="1"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748107" y="2681720"/>
            <a:ext cx="102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smtClean="0"/>
              <a:t>RSSI Value</a:t>
            </a:r>
            <a:endParaRPr kumimoji="1" lang="zh-CN" altLang="en-US" sz="1600" dirty="0"/>
          </a:p>
        </p:txBody>
      </p:sp>
      <p:cxnSp>
        <p:nvCxnSpPr>
          <p:cNvPr id="33" name="直线箭头连接符 32"/>
          <p:cNvCxnSpPr/>
          <p:nvPr/>
        </p:nvCxnSpPr>
        <p:spPr bwMode="auto">
          <a:xfrm>
            <a:off x="5364088" y="2420280"/>
            <a:ext cx="1872208" cy="797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6" name="直线箭头连接符 35"/>
          <p:cNvCxnSpPr/>
          <p:nvPr/>
        </p:nvCxnSpPr>
        <p:spPr bwMode="auto">
          <a:xfrm>
            <a:off x="5292080" y="3198928"/>
            <a:ext cx="1934391" cy="37881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0" name="直线箭头连接符 39"/>
          <p:cNvCxnSpPr/>
          <p:nvPr/>
        </p:nvCxnSpPr>
        <p:spPr bwMode="auto">
          <a:xfrm flipV="1">
            <a:off x="5231820" y="886467"/>
            <a:ext cx="2004476" cy="826939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2" name="直线箭头连接符 41"/>
          <p:cNvCxnSpPr/>
          <p:nvPr/>
        </p:nvCxnSpPr>
        <p:spPr bwMode="auto">
          <a:xfrm>
            <a:off x="4674369" y="3548074"/>
            <a:ext cx="2547036" cy="1229736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0125187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904790" y="1203598"/>
            <a:ext cx="2302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Video Streaming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10" y="1894710"/>
            <a:ext cx="1360512" cy="1814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46" y="2070884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线箭头连接符 9"/>
          <p:cNvCxnSpPr/>
          <p:nvPr/>
        </p:nvCxnSpPr>
        <p:spPr bwMode="auto">
          <a:xfrm flipV="1">
            <a:off x="2843808" y="2791814"/>
            <a:ext cx="960952" cy="212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1" name="直线箭头连接符 10"/>
          <p:cNvCxnSpPr/>
          <p:nvPr/>
        </p:nvCxnSpPr>
        <p:spPr bwMode="auto">
          <a:xfrm flipV="1">
            <a:off x="5592248" y="2757672"/>
            <a:ext cx="960952" cy="212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" name="文本框 2"/>
          <p:cNvSpPr txBox="1"/>
          <p:nvPr/>
        </p:nvSpPr>
        <p:spPr>
          <a:xfrm>
            <a:off x="6621125" y="2549923"/>
            <a:ext cx="11978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Webpage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 bwMode="auto">
          <a:xfrm flipH="1">
            <a:off x="2815444" y="2496004"/>
            <a:ext cx="972368" cy="0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文本框 16"/>
          <p:cNvSpPr txBox="1"/>
          <p:nvPr/>
        </p:nvSpPr>
        <p:spPr>
          <a:xfrm>
            <a:off x="2924975" y="1990046"/>
            <a:ext cx="798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MJPG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5349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December 8, 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Autonomous Driving with Remote Monitoring and Control 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179824" y="339502"/>
            <a:ext cx="278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Main Architecture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5031" y="1131590"/>
            <a:ext cx="2284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Remote Control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465" y="1939069"/>
            <a:ext cx="1273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Webpage </a:t>
            </a:r>
            <a:endParaRPr kumimoji="1" lang="zh-CN" alt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7" y="2931790"/>
            <a:ext cx="1612077" cy="14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74581" y="881550"/>
            <a:ext cx="1500244" cy="2000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96811" y="2688178"/>
            <a:ext cx="1461668" cy="1948891"/>
          </a:xfrm>
          <a:prstGeom prst="rect">
            <a:avLst/>
          </a:prstGeom>
        </p:spPr>
      </p:pic>
      <p:cxnSp>
        <p:nvCxnSpPr>
          <p:cNvPr id="14" name="直线箭头连接符 13"/>
          <p:cNvCxnSpPr/>
          <p:nvPr/>
        </p:nvCxnSpPr>
        <p:spPr bwMode="auto">
          <a:xfrm>
            <a:off x="802635" y="2452484"/>
            <a:ext cx="721365" cy="97740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3333551" y="2788352"/>
            <a:ext cx="1238449" cy="89556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线箭头连接符 17"/>
          <p:cNvCxnSpPr/>
          <p:nvPr/>
        </p:nvCxnSpPr>
        <p:spPr bwMode="auto">
          <a:xfrm>
            <a:off x="4860032" y="2847311"/>
            <a:ext cx="1584176" cy="895965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8187492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286</Words>
  <Application>Microsoft Macintosh PowerPoint</Application>
  <PresentationFormat>全屏显示(16:9)</PresentationFormat>
  <Paragraphs>122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Amatic SC Regular</vt:lpstr>
      <vt:lpstr>Calibri</vt:lpstr>
      <vt:lpstr>Damascus</vt:lpstr>
      <vt:lpstr>Gill Sans</vt:lpstr>
      <vt:lpstr>Josefin Slab</vt:lpstr>
      <vt:lpstr>MS PGothic</vt:lpstr>
      <vt:lpstr>nevis Bold</vt:lpstr>
      <vt:lpstr>Novecento wide Book</vt:lpstr>
      <vt:lpstr>Novecento wide Medium</vt:lpstr>
      <vt:lpstr>Novecento wide Normal</vt:lpstr>
      <vt:lpstr>SimSun</vt:lpstr>
      <vt:lpstr>Times New Roman</vt:lpstr>
      <vt:lpstr>Tw Cen MT</vt:lpstr>
      <vt:lpstr>Wingdings</vt:lpstr>
      <vt:lpstr>ヒラギノ角ゴ ProN W3</vt:lpstr>
      <vt:lpstr>宋体</vt:lpstr>
      <vt:lpstr>Arial</vt:lpstr>
      <vt:lpstr>Title &amp; Subtitle</vt:lpstr>
      <vt:lpstr>Title &amp; Centered Text </vt:lpstr>
      <vt:lpstr>Autonomous Driving with Remote Monitoring and Control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WATERCOLOR</dc:title>
  <dc:creator/>
  <cp:lastModifiedBy>Microsoft Office 用户</cp:lastModifiedBy>
  <cp:revision>242</cp:revision>
  <dcterms:created xsi:type="dcterms:W3CDTF">2016-12-06T04:52:11Z</dcterms:created>
  <dcterms:modified xsi:type="dcterms:W3CDTF">2016-12-09T00:00:01Z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